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9"/>
  </p:notesMasterIdLst>
  <p:sldIdLst>
    <p:sldId id="141170048" r:id="rId7"/>
    <p:sldId id="141170138" r:id="rId8"/>
    <p:sldId id="709" r:id="rId9"/>
    <p:sldId id="141170172" r:id="rId10"/>
    <p:sldId id="141170170" r:id="rId11"/>
    <p:sldId id="260" r:id="rId12"/>
    <p:sldId id="257" r:id="rId13"/>
    <p:sldId id="141169905" r:id="rId14"/>
    <p:sldId id="141170168" r:id="rId15"/>
    <p:sldId id="141170190" r:id="rId16"/>
    <p:sldId id="141170189" r:id="rId17"/>
    <p:sldId id="141169907" r:id="rId1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7F089B-4127-473A-B796-D893EB327F06}" v="4" dt="2024-12-10T13:59:34.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4959" autoAdjust="0"/>
  </p:normalViewPr>
  <p:slideViewPr>
    <p:cSldViewPr snapToGrid="0">
      <p:cViewPr varScale="1">
        <p:scale>
          <a:sx n="109" d="100"/>
          <a:sy n="109" d="100"/>
        </p:scale>
        <p:origin x="900" y="10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docChgLst>
    <pc:chgData name="Sullivan, Stephen M CTR JS J6 (USA)" userId="09533073-ba80-4ec6-aa29-c3f724b8aa56" providerId="ADAL" clId="{947F089B-4127-473A-B796-D893EB327F06}"/>
    <pc:docChg chg="undo custSel addSld delSld modSld">
      <pc:chgData name="Sullivan, Stephen M CTR JS J6 (USA)" userId="09533073-ba80-4ec6-aa29-c3f724b8aa56" providerId="ADAL" clId="{947F089B-4127-473A-B796-D893EB327F06}" dt="2024-12-10T13:59:50.325" v="48" actId="207"/>
      <pc:docMkLst>
        <pc:docMk/>
      </pc:docMkLst>
      <pc:sldChg chg="modSp add del mod">
        <pc:chgData name="Sullivan, Stephen M CTR JS J6 (USA)" userId="09533073-ba80-4ec6-aa29-c3f724b8aa56" providerId="ADAL" clId="{947F089B-4127-473A-B796-D893EB327F06}" dt="2024-12-10T13:59:50.325" v="48" actId="207"/>
        <pc:sldMkLst>
          <pc:docMk/>
          <pc:sldMk cId="1375413625" sldId="257"/>
        </pc:sldMkLst>
        <pc:spChg chg="mod">
          <ac:chgData name="Sullivan, Stephen M CTR JS J6 (USA)" userId="09533073-ba80-4ec6-aa29-c3f724b8aa56" providerId="ADAL" clId="{947F089B-4127-473A-B796-D893EB327F06}" dt="2024-12-10T13:59:50.325" v="48" actId="207"/>
          <ac:spMkLst>
            <pc:docMk/>
            <pc:sldMk cId="1375413625" sldId="257"/>
            <ac:spMk id="3" creationId="{BAFE1F72-7FCD-77C9-850C-1087904B5824}"/>
          </ac:spMkLst>
        </pc:spChg>
        <pc:spChg chg="mod">
          <ac:chgData name="Sullivan, Stephen M CTR JS J6 (USA)" userId="09533073-ba80-4ec6-aa29-c3f724b8aa56" providerId="ADAL" clId="{947F089B-4127-473A-B796-D893EB327F06}" dt="2024-12-10T13:59:50.325" v="48" actId="207"/>
          <ac:spMkLst>
            <pc:docMk/>
            <pc:sldMk cId="1375413625" sldId="257"/>
            <ac:spMk id="4" creationId="{3B45C5B1-DCE4-C2F7-5B66-41D1B017E85A}"/>
          </ac:spMkLst>
        </pc:spChg>
      </pc:sldChg>
      <pc:sldChg chg="modSp mod">
        <pc:chgData name="Sullivan, Stephen M CTR JS J6 (USA)" userId="09533073-ba80-4ec6-aa29-c3f724b8aa56" providerId="ADAL" clId="{947F089B-4127-473A-B796-D893EB327F06}" dt="2024-12-10T13:55:37.191" v="6" actId="5793"/>
        <pc:sldMkLst>
          <pc:docMk/>
          <pc:sldMk cId="1065407237" sldId="260"/>
        </pc:sldMkLst>
        <pc:spChg chg="mod">
          <ac:chgData name="Sullivan, Stephen M CTR JS J6 (USA)" userId="09533073-ba80-4ec6-aa29-c3f724b8aa56" providerId="ADAL" clId="{947F089B-4127-473A-B796-D893EB327F06}" dt="2024-12-10T13:55:37.191" v="6" actId="5793"/>
          <ac:spMkLst>
            <pc:docMk/>
            <pc:sldMk cId="1065407237" sldId="260"/>
            <ac:spMk id="3" creationId="{0DCD1BB7-443C-34EB-9A25-E930F326C821}"/>
          </ac:spMkLst>
        </pc:spChg>
      </pc:sldChg>
      <pc:sldChg chg="modSp mod">
        <pc:chgData name="Sullivan, Stephen M CTR JS J6 (USA)" userId="09533073-ba80-4ec6-aa29-c3f724b8aa56" providerId="ADAL" clId="{947F089B-4127-473A-B796-D893EB327F06}" dt="2024-12-10T13:59:14.410" v="43" actId="113"/>
        <pc:sldMkLst>
          <pc:docMk/>
          <pc:sldMk cId="3711636795" sldId="141170138"/>
        </pc:sldMkLst>
        <pc:spChg chg="mod">
          <ac:chgData name="Sullivan, Stephen M CTR JS J6 (USA)" userId="09533073-ba80-4ec6-aa29-c3f724b8aa56" providerId="ADAL" clId="{947F089B-4127-473A-B796-D893EB327F06}" dt="2024-12-10T13:59:14.410" v="43" actId="113"/>
          <ac:spMkLst>
            <pc:docMk/>
            <pc:sldMk cId="3711636795" sldId="141170138"/>
            <ac:spMk id="7" creationId="{87D43DB8-ED5D-CEFB-FEE0-3C63C2B6E0C6}"/>
          </ac:spMkLst>
        </pc:spChg>
      </pc:sldChg>
      <pc:sldChg chg="modSp mod">
        <pc:chgData name="Sullivan, Stephen M CTR JS J6 (USA)" userId="09533073-ba80-4ec6-aa29-c3f724b8aa56" providerId="ADAL" clId="{947F089B-4127-473A-B796-D893EB327F06}" dt="2024-12-10T13:56:39.468" v="7" actId="20577"/>
        <pc:sldMkLst>
          <pc:docMk/>
          <pc:sldMk cId="2259383618" sldId="141170168"/>
        </pc:sldMkLst>
        <pc:spChg chg="mod">
          <ac:chgData name="Sullivan, Stephen M CTR JS J6 (USA)" userId="09533073-ba80-4ec6-aa29-c3f724b8aa56" providerId="ADAL" clId="{947F089B-4127-473A-B796-D893EB327F06}" dt="2024-12-10T13:56:39.468" v="7" actId="20577"/>
          <ac:spMkLst>
            <pc:docMk/>
            <pc:sldMk cId="2259383618" sldId="141170168"/>
            <ac:spMk id="21" creationId="{82476029-3B8D-BAF2-7187-5712319FD4D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12/10/2024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8</a:t>
            </a:fld>
            <a:endParaRPr lang="en-US"/>
          </a:p>
        </p:txBody>
      </p:sp>
    </p:spTree>
    <p:extLst>
      <p:ext uri="{BB962C8B-B14F-4D97-AF65-F5344CB8AC3E}">
        <p14:creationId xmlns:p14="http://schemas.microsoft.com/office/powerpoint/2010/main" val="303828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a:p>
        </p:txBody>
      </p:sp>
    </p:spTree>
    <p:extLst>
      <p:ext uri="{BB962C8B-B14F-4D97-AF65-F5344CB8AC3E}">
        <p14:creationId xmlns:p14="http://schemas.microsoft.com/office/powerpoint/2010/main" val="294233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a:p>
        </p:txBody>
      </p:sp>
    </p:spTree>
    <p:extLst>
      <p:ext uri="{BB962C8B-B14F-4D97-AF65-F5344CB8AC3E}">
        <p14:creationId xmlns:p14="http://schemas.microsoft.com/office/powerpoint/2010/main" val="330282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D312D250-A199-4795-A090-B3EABC893B4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2757714" y="6400800"/>
            <a:ext cx="6676572" cy="182880"/>
          </a:xfrm>
        </p:spPr>
        <p:txBody>
          <a:bodyPr>
            <a:noAutofit/>
          </a:bodyPr>
          <a:lstStyle/>
          <a:p>
            <a:endParaRPr lang="en-US"/>
          </a:p>
        </p:txBody>
      </p:sp>
      <p:sp>
        <p:nvSpPr>
          <p:cNvPr id="8" name="Text Placeholder 3">
            <a:extLst>
              <a:ext uri="{FF2B5EF4-FFF2-40B4-BE49-F238E27FC236}">
                <a16:creationId xmlns:a16="http://schemas.microsoft.com/office/drawing/2014/main" id="{88645891-6D11-5C16-6282-CD626231A785}"/>
              </a:ext>
            </a:extLst>
          </p:cNvPr>
          <p:cNvSpPr>
            <a:spLocks noGrp="1"/>
          </p:cNvSpPr>
          <p:nvPr>
            <p:ph idx="1"/>
          </p:nvPr>
        </p:nvSpPr>
        <p:spPr>
          <a:xfrm>
            <a:off x="426720" y="1371600"/>
            <a:ext cx="11338560" cy="4572000"/>
          </a:xfrm>
          <a:prstGeom prst="rect">
            <a:avLst/>
          </a:prstGeom>
        </p:spPr>
        <p:txBody>
          <a:bodyPr vert="horz" lIns="91440" tIns="45720" rIns="91440" bIns="45720" rtlCol="0">
            <a:noAutofit/>
          </a:bodyPr>
          <a:lstStyle>
            <a:lvl2pPr>
              <a:lnSpc>
                <a:spcPts val="2000"/>
              </a:lnSpc>
              <a:defRPr sz="1800"/>
            </a:lvl2pPr>
            <a:lvl4pPr marL="914400" indent="-173038">
              <a:defRPr/>
            </a:lvl4pPr>
            <a:lvl5pPr marL="1033463" indent="-1238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close up of a sign&#10;&#10;Description automatically generated">
            <a:extLst>
              <a:ext uri="{FF2B5EF4-FFF2-40B4-BE49-F238E27FC236}">
                <a16:creationId xmlns:a16="http://schemas.microsoft.com/office/drawing/2014/main" id="{3832E369-52F0-D331-A851-630C3250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428772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 id="2147483710" r:id="rId18"/>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emopen/nbac-admin/tree/main/nbac-meeting-minut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niemopen.org/excellence-awards-2025/" TargetMode="External"/><Relationship Id="rId5" Type="http://schemas.openxmlformats.org/officeDocument/2006/relationships/hyperlink" Target="https://lists.oasis-open-projects.org/g/niemopen-nbactsc/calendar" TargetMode="External"/><Relationship Id="rId4" Type="http://schemas.openxmlformats.org/officeDocument/2006/relationships/hyperlink" Target="mailto:niemopen-pgb+subscribe@lists.oasis-open-projects.org"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d.teams.microsoft.us/meetingOptions/?organizerId=09533073-ba80-4ec6-aa29-c3f724b8aa56&amp;tenantId=102d0191-eeae-4761-b1cb-1a83e86ef445&amp;threadId=19_dod_meeting_1b35927f67da493a9842aad511207a0c@thread.v2&amp;messageId=0&amp;language=en-US" TargetMode="External"/><Relationship Id="rId3" Type="http://schemas.openxmlformats.org/officeDocument/2006/relationships/hyperlink" Target="https://github.com/niemopen/oasis-open-project/tree/main/pgb-meeting-minutes" TargetMode="External"/><Relationship Id="rId7" Type="http://schemas.openxmlformats.org/officeDocument/2006/relationships/hyperlink" Target="https://dialin.cpc.dod.teams.microsoft.us/8915e85e-9905-438b-97dd-9827a327b35d?id=296683050"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tel:+14108746749,,296683050" TargetMode="External"/><Relationship Id="rId5"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4" Type="http://schemas.openxmlformats.org/officeDocument/2006/relationships/hyperlink" Target="https://aka.ms/JoinTeamsMeeting?omkt=en-US" TargetMode="External"/><Relationship Id="rId9" Type="http://schemas.openxmlformats.org/officeDocument/2006/relationships/hyperlink" Target="https://dialin.cpc.dod.teams.microsoft.us/us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niemopen/niem-naming-design-rules/blob/dev/ndr6src.md"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image" Target="../media/image23.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20.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2" Type="http://schemas.openxmlformats.org/officeDocument/2006/relationships/notesSlide" Target="../notesSlides/notesSlide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19.JPG"/><Relationship Id="rId11" Type="http://schemas.openxmlformats.org/officeDocument/2006/relationships/image" Target="../media/image22.png"/><Relationship Id="rId24" Type="http://schemas.openxmlformats.org/officeDocument/2006/relationships/hyperlink" Target="https://lists.oasis-open-projects.org/g/niemopen-pgb" TargetMode="External"/><Relationship Id="rId32" Type="http://schemas.openxmlformats.org/officeDocument/2006/relationships/image" Target="../media/image25.png"/><Relationship Id="rId5" Type="http://schemas.openxmlformats.org/officeDocument/2006/relationships/hyperlink" Target="https://www.oasis-open.org/" TargetMode="External"/><Relationship Id="rId15" Type="http://schemas.openxmlformats.org/officeDocument/2006/relationships/image" Target="../media/image24.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12 December 2024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10</a:t>
            </a:fld>
            <a:endParaRPr lang="en-US" dirty="0"/>
          </a:p>
        </p:txBody>
      </p:sp>
    </p:spTree>
    <p:extLst>
      <p:ext uri="{BB962C8B-B14F-4D97-AF65-F5344CB8AC3E}">
        <p14:creationId xmlns:p14="http://schemas.microsoft.com/office/powerpoint/2010/main" val="104366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1 </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11</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7"/>
          <a:ext cx="10292860" cy="4634873"/>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525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649081">
                <a:tc>
                  <a:txBody>
                    <a:bodyPr/>
                    <a:lstStyle/>
                    <a:p>
                      <a:r>
                        <a:rPr lang="en-US" sz="1200" dirty="0">
                          <a:solidFill>
                            <a:schemeClr val="bg1">
                              <a:lumMod val="50000"/>
                            </a:schemeClr>
                          </a:solidFill>
                        </a:rPr>
                        <a:t>(</a:t>
                      </a:r>
                      <a:r>
                        <a:rPr lang="en-US" sz="1200" i="1" dirty="0">
                          <a:solidFill>
                            <a:schemeClr val="bg1">
                              <a:lumMod val="50000"/>
                            </a:schemeClr>
                          </a:solidFill>
                        </a:rPr>
                        <a:t>Background</a:t>
                      </a:r>
                      <a:r>
                        <a:rPr lang="en-US" sz="1200" dirty="0">
                          <a:solidFill>
                            <a:schemeClr val="bg1">
                              <a:lumMod val="50000"/>
                            </a:schemeClr>
                          </a:solidFill>
                        </a:rPr>
                        <a: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Java / Spring Boot and PostgreSQL database</a:t>
                      </a:r>
                    </a:p>
                    <a:p>
                      <a:pPr marL="171450" indent="-171450">
                        <a:buFont typeface="Arial" panose="020B0604020202020204" pitchFamily="34" charset="0"/>
                        <a:buChar char="•"/>
                      </a:pPr>
                      <a:r>
                        <a:rPr lang="en-US" sz="1200" dirty="0">
                          <a:solidFill>
                            <a:schemeClr val="bg1">
                              <a:lumMod val="50000"/>
                            </a:schemeClr>
                          </a:solidFill>
                        </a:rPr>
                        <a:t>Hosted via GTRI</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Nuxt (JS) SPA</a:t>
                      </a:r>
                    </a:p>
                    <a:p>
                      <a:pPr marL="171450" indent="-171450">
                        <a:buFont typeface="Arial" panose="020B0604020202020204" pitchFamily="34" charset="0"/>
                        <a:buChar char="•"/>
                      </a:pPr>
                      <a:r>
                        <a:rPr lang="en-US" sz="1200" dirty="0">
                          <a:solidFill>
                            <a:schemeClr val="bg1">
                              <a:lumMod val="50000"/>
                            </a:schemeClr>
                          </a:solidFill>
                        </a:rPr>
                        <a:t>Hosted via GitHub Pages </a:t>
                      </a:r>
                      <a:r>
                        <a:rPr lang="en-US" sz="1200" i="1" dirty="0">
                          <a:solidFill>
                            <a:schemeClr val="bg1">
                              <a:lumMod val="50000"/>
                            </a:schemeClr>
                          </a:solidFill>
                        </a:rPr>
                        <a:t>(free)</a:t>
                      </a:r>
                    </a:p>
                  </a:txBody>
                  <a:tcPr>
                    <a:solidFill>
                      <a:srgbClr val="D4E8D4"/>
                    </a:solidFill>
                  </a:tcPr>
                </a:tc>
                <a:extLst>
                  <a:ext uri="{0D108BD9-81ED-4DB2-BD59-A6C34878D82A}">
                    <a16:rowId xmlns:a16="http://schemas.microsoft.com/office/drawing/2014/main" val="460113097"/>
                  </a:ext>
                </a:extLst>
              </a:tr>
              <a:tr h="1181059">
                <a:tc>
                  <a:txBody>
                    <a:bodyPr/>
                    <a:lstStyle/>
                    <a:p>
                      <a:r>
                        <a:rPr lang="en-US" sz="1200" dirty="0">
                          <a:solidFill>
                            <a:schemeClr val="bg1">
                              <a:lumMod val="50000"/>
                            </a:schemeClr>
                          </a:solidFill>
                        </a:rPr>
                        <a:t>Transforms</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Transform models into other formats</a:t>
                      </a:r>
                    </a:p>
                    <a:p>
                      <a:pPr marL="171450" indent="-171450">
                        <a:buFont typeface="Arial" panose="020B0604020202020204" pitchFamily="34" charset="0"/>
                        <a:buChar char="•"/>
                      </a:pPr>
                      <a:r>
                        <a:rPr lang="en-US" sz="1200" dirty="0">
                          <a:solidFill>
                            <a:schemeClr val="bg1">
                              <a:lumMod val="50000"/>
                            </a:schemeClr>
                          </a:solidFill>
                        </a:rPr>
                        <a:t>Inputs – CMF or NIEM XSD</a:t>
                      </a:r>
                    </a:p>
                    <a:p>
                      <a:pPr marL="171450" indent="-171450">
                        <a:buFont typeface="Arial" panose="020B0604020202020204" pitchFamily="34" charset="0"/>
                        <a:buChar char="•"/>
                      </a:pPr>
                      <a:r>
                        <a:rPr lang="en-US" sz="1200" dirty="0">
                          <a:solidFill>
                            <a:schemeClr val="bg1">
                              <a:lumMod val="50000"/>
                            </a:schemeClr>
                          </a:solidFill>
                        </a:rPr>
                        <a:t>Outputs – CMF, XSD, JSON Schema, or OWL</a:t>
                      </a:r>
                    </a:p>
                    <a:p>
                      <a:pPr marL="171450" indent="-171450">
                        <a:buFont typeface="Arial" panose="020B0604020202020204" pitchFamily="34" charset="0"/>
                        <a:buChar char="•"/>
                      </a:pPr>
                      <a:r>
                        <a:rPr lang="en-US" sz="1200" dirty="0">
                          <a:solidFill>
                            <a:schemeClr val="bg1">
                              <a:lumMod val="50000"/>
                            </a:schemeClr>
                          </a:solidFill>
                        </a:rPr>
                        <a:t>Leverages the CMF tool</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results</a:t>
                      </a:r>
                    </a:p>
                  </a:txBody>
                  <a:tcPr>
                    <a:solidFill>
                      <a:srgbClr val="D4E8D4"/>
                    </a:solidFill>
                  </a:tcPr>
                </a:tc>
                <a:extLst>
                  <a:ext uri="{0D108BD9-81ED-4DB2-BD59-A6C34878D82A}">
                    <a16:rowId xmlns:a16="http://schemas.microsoft.com/office/drawing/2014/main" val="2867951713"/>
                  </a:ext>
                </a:extLst>
              </a:tr>
              <a:tr h="1372913">
                <a:tc>
                  <a:txBody>
                    <a:bodyPr/>
                    <a:lstStyle/>
                    <a:p>
                      <a:r>
                        <a:rPr lang="en-US" sz="1200" dirty="0">
                          <a:solidFill>
                            <a:schemeClr val="bg1">
                              <a:lumMod val="50000"/>
                            </a:schemeClr>
                          </a:solidFill>
                        </a:rPr>
                        <a:t>Validation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XSD – Validate and check NDR conformance</a:t>
                      </a:r>
                    </a:p>
                    <a:p>
                      <a:pPr marL="171450" indent="-171450">
                        <a:buFont typeface="Arial" panose="020B0604020202020204" pitchFamily="34" charset="0"/>
                        <a:buChar char="•"/>
                      </a:pPr>
                      <a:r>
                        <a:rPr lang="en-US" sz="1200" dirty="0">
                          <a:solidFill>
                            <a:schemeClr val="bg1">
                              <a:lumMod val="50000"/>
                            </a:schemeClr>
                          </a:solidFill>
                        </a:rPr>
                        <a:t>XML – Validate against provided schema</a:t>
                      </a:r>
                    </a:p>
                    <a:p>
                      <a:pPr marL="171450" indent="-171450">
                        <a:buFont typeface="Arial" panose="020B0604020202020204" pitchFamily="34" charset="0"/>
                        <a:buChar char="•"/>
                      </a:pPr>
                      <a:r>
                        <a:rPr lang="en-US" sz="1200" dirty="0">
                          <a:solidFill>
                            <a:schemeClr val="bg1">
                              <a:lumMod val="50000"/>
                            </a:schemeClr>
                          </a:solidFill>
                        </a:rPr>
                        <a:t>CMF – Validate against schema (NTAC)</a:t>
                      </a:r>
                    </a:p>
                    <a:p>
                      <a:pPr marL="171450" indent="-171450">
                        <a:buFont typeface="Arial" panose="020B0604020202020204" pitchFamily="34" charset="0"/>
                        <a:buChar char="•"/>
                      </a:pPr>
                      <a:r>
                        <a:rPr lang="en-US" sz="1200" dirty="0">
                          <a:solidFill>
                            <a:schemeClr val="bg1">
                              <a:lumMod val="50000"/>
                            </a:schemeClr>
                          </a:solidFill>
                        </a:rPr>
                        <a:t>IEPD catalog – Validate against schema (NTAC)</a:t>
                      </a:r>
                    </a:p>
                    <a:p>
                      <a:pPr marL="171450" indent="-171450">
                        <a:buFont typeface="Arial" panose="020B0604020202020204" pitchFamily="34" charset="0"/>
                        <a:buChar char="•"/>
                      </a:pPr>
                      <a:r>
                        <a:rPr lang="en-US" sz="1200" dirty="0">
                          <a:solidFill>
                            <a:schemeClr val="bg1">
                              <a:lumMod val="50000"/>
                            </a:schemeClr>
                          </a:solidFill>
                        </a:rPr>
                        <a:t>XML catalog – Validate against schema (OASIS)</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2170694648"/>
                  </a:ext>
                </a:extLst>
              </a:tr>
              <a:tr h="1036562">
                <a:tc>
                  <a:txBody>
                    <a:bodyPr/>
                    <a:lstStyle/>
                    <a:p>
                      <a:r>
                        <a:rPr lang="en-US" sz="1200" dirty="0">
                          <a:solidFill>
                            <a:schemeClr val="bg1">
                              <a:lumMod val="50000"/>
                            </a:schemeClr>
                          </a:solidFill>
                        </a:rPr>
                        <a:t>Migration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Migrate from one supported model version to a more recent version</a:t>
                      </a:r>
                    </a:p>
                    <a:p>
                      <a:pPr marL="171450" indent="-171450">
                        <a:buFont typeface="Arial" panose="020B0604020202020204" pitchFamily="34" charset="0"/>
                        <a:buChar char="•"/>
                      </a:pPr>
                      <a:r>
                        <a:rPr lang="en-US" sz="1200" dirty="0">
                          <a:solidFill>
                            <a:schemeClr val="bg1">
                              <a:lumMod val="50000"/>
                            </a:schemeClr>
                          </a:solidFill>
                        </a:rPr>
                        <a:t>Can iterate over multiple versions in one call</a:t>
                      </a:r>
                    </a:p>
                    <a:p>
                      <a:pPr marL="171450" indent="-171450">
                        <a:buFont typeface="Arial" panose="020B0604020202020204" pitchFamily="34" charset="0"/>
                        <a:buChar char="•"/>
                      </a:pPr>
                      <a:r>
                        <a:rPr lang="en-US" sz="1200" dirty="0">
                          <a:solidFill>
                            <a:schemeClr val="bg1">
                              <a:lumMod val="50000"/>
                            </a:schemeClr>
                          </a:solidFill>
                        </a:rPr>
                        <a:t>Accepts input and generates results as CMF</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3886924106"/>
                  </a:ext>
                </a:extLst>
              </a:tr>
            </a:tbl>
          </a:graphicData>
        </a:graphic>
      </p:graphicFrame>
      <p:sp>
        <p:nvSpPr>
          <p:cNvPr id="12" name="Rectangle: Rounded Corners 11">
            <a:extLst>
              <a:ext uri="{FF2B5EF4-FFF2-40B4-BE49-F238E27FC236}">
                <a16:creationId xmlns:a16="http://schemas.microsoft.com/office/drawing/2014/main" id="{33108115-CB11-4FC7-8620-495D0E449773}"/>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9E931DA8-F949-4F18-BC6E-32842DCA279E}"/>
              </a:ext>
            </a:extLst>
          </p:cNvPr>
          <p:cNvSpPr/>
          <p:nvPr/>
        </p:nvSpPr>
        <p:spPr>
          <a:xfrm>
            <a:off x="10041707" y="6270867"/>
            <a:ext cx="954537" cy="345030"/>
          </a:xfrm>
          <a:prstGeom prst="roundRect">
            <a:avLst/>
          </a:prstGeom>
          <a:solidFill>
            <a:srgbClr val="EEB100">
              <a:lumMod val="20000"/>
              <a:lumOff val="80000"/>
            </a:srgbClr>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110837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2</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12</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9"/>
          <a:ext cx="10292860" cy="3687647"/>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111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1101969">
                <a:tc>
                  <a:txBody>
                    <a:bodyPr/>
                    <a:lstStyle/>
                    <a:p>
                      <a:r>
                        <a:rPr lang="en-US" sz="1200" dirty="0">
                          <a:solidFill>
                            <a:schemeClr val="bg1">
                              <a:lumMod val="50000"/>
                            </a:schemeClr>
                          </a:solidFill>
                        </a:rPr>
                        <a:t>Model data</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Return information about models, versions, namespaces, properties, classes, datatypes, and facets</a:t>
                      </a:r>
                    </a:p>
                    <a:p>
                      <a:pPr marL="171450" indent="-171450">
                        <a:buFont typeface="Arial" panose="020B0604020202020204" pitchFamily="34" charset="0"/>
                        <a:buChar char="•"/>
                      </a:pPr>
                      <a:r>
                        <a:rPr lang="en-US" sz="1200" dirty="0">
                          <a:solidFill>
                            <a:schemeClr val="bg1">
                              <a:lumMod val="50000"/>
                            </a:schemeClr>
                          </a:solidFill>
                        </a:rPr>
                        <a:t>Supports NIEM and published community models</a:t>
                      </a:r>
                    </a:p>
                    <a:p>
                      <a:pPr marL="171450" indent="-171450">
                        <a:buFont typeface="Arial" panose="020B0604020202020204" pitchFamily="34" charset="0"/>
                        <a:buChar char="•"/>
                      </a:pPr>
                      <a:r>
                        <a:rPr lang="en-US" sz="1200" dirty="0">
                          <a:solidFill>
                            <a:schemeClr val="bg1">
                              <a:lumMod val="50000"/>
                            </a:schemeClr>
                          </a:solidFill>
                        </a:rPr>
                        <a:t>NIEM data 1.0 – 5.2 currently available</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Browse model data</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p>
                      <a:pPr marL="171450" indent="-171450">
                        <a:buFont typeface="Arial" panose="020B0604020202020204" pitchFamily="34" charset="0"/>
                        <a:buChar char="•"/>
                      </a:pPr>
                      <a:r>
                        <a:rPr lang="en-US" sz="1200" dirty="0">
                          <a:solidFill>
                            <a:schemeClr val="bg1">
                              <a:lumMod val="50000"/>
                            </a:schemeClr>
                          </a:solidFill>
                        </a:rPr>
                        <a:t>View information about curated list of common components</a:t>
                      </a:r>
                    </a:p>
                  </a:txBody>
                  <a:tcPr>
                    <a:solidFill>
                      <a:srgbClr val="FFF1C9"/>
                    </a:solidFill>
                  </a:tcPr>
                </a:tc>
                <a:extLst>
                  <a:ext uri="{0D108BD9-81ED-4DB2-BD59-A6C34878D82A}">
                    <a16:rowId xmlns:a16="http://schemas.microsoft.com/office/drawing/2014/main" val="750671886"/>
                  </a:ext>
                </a:extLst>
              </a:tr>
              <a:tr h="1004403">
                <a:tc>
                  <a:txBody>
                    <a:bodyPr/>
                    <a:lstStyle/>
                    <a:p>
                      <a:r>
                        <a:rPr lang="en-US" sz="1200" dirty="0">
                          <a:solidFill>
                            <a:schemeClr val="bg1">
                              <a:lumMod val="50000"/>
                            </a:schemeClr>
                          </a:solidFill>
                        </a:rPr>
                        <a:t>Search</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Search properties, types, and codes</a:t>
                      </a:r>
                    </a:p>
                    <a:p>
                      <a:pPr marL="171450" indent="-171450">
                        <a:buFont typeface="Arial" panose="020B0604020202020204" pitchFamily="34" charset="0"/>
                        <a:buChar char="•"/>
                      </a:pPr>
                      <a:r>
                        <a:rPr lang="en-US" sz="1200" dirty="0">
                          <a:solidFill>
                            <a:schemeClr val="bg1">
                              <a:lumMod val="50000"/>
                            </a:schemeClr>
                          </a:solidFill>
                        </a:rPr>
                        <a:t>Supports fuzzy searching, including tokens and substrings</a:t>
                      </a:r>
                    </a:p>
                    <a:p>
                      <a:pPr marL="171450" indent="-171450">
                        <a:buFont typeface="Arial" panose="020B0604020202020204" pitchFamily="34" charset="0"/>
                        <a:buChar char="•"/>
                      </a:pPr>
                      <a:r>
                        <a:rPr lang="en-US" sz="1200" dirty="0">
                          <a:solidFill>
                            <a:schemeClr val="bg1">
                              <a:lumMod val="50000"/>
                            </a:schemeClr>
                          </a:solidFill>
                        </a:rPr>
                        <a:t>Filter results by namespace</a:t>
                      </a:r>
                    </a:p>
                    <a:p>
                      <a:pPr marL="171450" indent="-171450">
                        <a:buFont typeface="Arial" panose="020B0604020202020204" pitchFamily="34" charset="0"/>
                        <a:buChar char="•"/>
                      </a:pPr>
                      <a:r>
                        <a:rPr lang="en-US" sz="1200" dirty="0">
                          <a:solidFill>
                            <a:schemeClr val="bg1">
                              <a:lumMod val="50000"/>
                            </a:schemeClr>
                          </a:solidFill>
                        </a:rPr>
                        <a:t>Component-specific search fields</a:t>
                      </a:r>
                    </a:p>
                    <a:p>
                      <a:pPr marL="171450" indent="-171450">
                        <a:buFont typeface="Arial" panose="020B0604020202020204" pitchFamily="34" charset="0"/>
                        <a:buChar char="•"/>
                      </a:pPr>
                      <a:endParaRPr lang="en-US" sz="1200" dirty="0">
                        <a:solidFill>
                          <a:schemeClr val="bg1">
                            <a:lumMod val="50000"/>
                          </a:schemeClr>
                        </a:solidFill>
                      </a:endParaRP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Search models</a:t>
                      </a:r>
                    </a:p>
                    <a:p>
                      <a:pPr marL="171450" indent="-171450">
                        <a:buFont typeface="Arial" panose="020B0604020202020204" pitchFamily="34" charset="0"/>
                        <a:buChar char="•"/>
                      </a:pPr>
                      <a:r>
                        <a:rPr lang="en-US" sz="1200" dirty="0">
                          <a:solidFill>
                            <a:schemeClr val="bg1">
                              <a:lumMod val="50000"/>
                            </a:schemeClr>
                          </a:solidFill>
                        </a:rPr>
                        <a:t>View results</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txBody>
                  <a:tcPr>
                    <a:solidFill>
                      <a:srgbClr val="FFF1C9"/>
                    </a:solidFill>
                  </a:tcPr>
                </a:tc>
                <a:extLst>
                  <a:ext uri="{0D108BD9-81ED-4DB2-BD59-A6C34878D82A}">
                    <a16:rowId xmlns:a16="http://schemas.microsoft.com/office/drawing/2014/main" val="2635491021"/>
                  </a:ext>
                </a:extLst>
              </a:tr>
              <a:tr h="637126">
                <a:tc>
                  <a:txBody>
                    <a:bodyPr/>
                    <a:lstStyle/>
                    <a:p>
                      <a:r>
                        <a:rPr lang="en-US" sz="1200" dirty="0">
                          <a:solidFill>
                            <a:schemeClr val="bg1">
                              <a:lumMod val="50000"/>
                            </a:schemeClr>
                          </a:solidFill>
                        </a:rPr>
                        <a:t>Model management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Add, edit, and delete model content</a:t>
                      </a:r>
                    </a:p>
                    <a:p>
                      <a:pPr marL="171450" indent="-171450">
                        <a:buFont typeface="Arial" panose="020B0604020202020204" pitchFamily="34" charset="0"/>
                        <a:buChar char="•"/>
                      </a:pPr>
                      <a:r>
                        <a:rPr lang="en-US" sz="1200" dirty="0">
                          <a:solidFill>
                            <a:schemeClr val="bg1">
                              <a:lumMod val="50000"/>
                            </a:schemeClr>
                          </a:solidFill>
                        </a:rPr>
                        <a:t>Model and component QA</a:t>
                      </a:r>
                    </a:p>
                    <a:p>
                      <a:pPr marL="171450" indent="-171450">
                        <a:buFont typeface="Arial" panose="020B0604020202020204" pitchFamily="34" charset="0"/>
                        <a:buChar char="•"/>
                      </a:pPr>
                      <a:r>
                        <a:rPr lang="en-US" sz="1200" dirty="0">
                          <a:solidFill>
                            <a:schemeClr val="bg1">
                              <a:lumMod val="50000"/>
                            </a:schemeClr>
                          </a:solidFill>
                        </a:rPr>
                        <a:t>Load change request spreadsheets</a:t>
                      </a:r>
                    </a:p>
                    <a:p>
                      <a:pPr marL="171450" indent="-171450">
                        <a:buFont typeface="Arial" panose="020B0604020202020204" pitchFamily="34" charset="0"/>
                        <a:buChar char="•"/>
                      </a:pPr>
                      <a:r>
                        <a:rPr lang="en-US" sz="1200" dirty="0">
                          <a:solidFill>
                            <a:schemeClr val="bg1">
                              <a:lumMod val="50000"/>
                            </a:schemeClr>
                          </a:solidFill>
                        </a:rPr>
                        <a:t>Generate release artifacts</a:t>
                      </a:r>
                    </a:p>
                    <a:p>
                      <a:pPr marL="171450" indent="-171450">
                        <a:buFont typeface="Arial" panose="020B0604020202020204" pitchFamily="34" charset="0"/>
                        <a:buChar char="•"/>
                      </a:pPr>
                      <a:r>
                        <a:rPr lang="en-US" sz="1200" dirty="0">
                          <a:solidFill>
                            <a:schemeClr val="bg1">
                              <a:lumMod val="50000"/>
                            </a:schemeClr>
                          </a:solidFill>
                        </a:rPr>
                        <a:t>Generate model stats</a:t>
                      </a:r>
                    </a:p>
                    <a:p>
                      <a:pPr marL="171450" indent="-171450">
                        <a:buFont typeface="Arial" panose="020B0604020202020204" pitchFamily="34" charset="0"/>
                        <a:buChar char="•"/>
                      </a:pPr>
                      <a:endParaRPr lang="en-US" sz="1200" dirty="0">
                        <a:solidFill>
                          <a:schemeClr val="bg1">
                            <a:lumMod val="50000"/>
                          </a:schemeClr>
                        </a:solidFill>
                      </a:endParaRPr>
                    </a:p>
                  </a:txBody>
                  <a:tcPr/>
                </a:tc>
                <a:tc>
                  <a:txBody>
                    <a:bodyPr/>
                    <a:lstStyle/>
                    <a:p>
                      <a:pPr marL="171450" indent="-171450">
                        <a:buFont typeface="Arial" panose="020B0604020202020204" pitchFamily="34" charset="0"/>
                        <a:buChar char="•"/>
                      </a:pPr>
                      <a:endParaRPr lang="en-US" sz="1200" dirty="0">
                        <a:solidFill>
                          <a:schemeClr val="bg1">
                            <a:lumMod val="50000"/>
                          </a:schemeClr>
                        </a:solidFill>
                      </a:endParaRPr>
                    </a:p>
                  </a:txBody>
                  <a:tcPr/>
                </a:tc>
                <a:extLst>
                  <a:ext uri="{0D108BD9-81ED-4DB2-BD59-A6C34878D82A}">
                    <a16:rowId xmlns:a16="http://schemas.microsoft.com/office/drawing/2014/main" val="1961197455"/>
                  </a:ext>
                </a:extLst>
              </a:tr>
            </a:tbl>
          </a:graphicData>
        </a:graphic>
      </p:graphicFrame>
      <p:sp>
        <p:nvSpPr>
          <p:cNvPr id="12" name="Rectangle: Rounded Corners 11">
            <a:extLst>
              <a:ext uri="{FF2B5EF4-FFF2-40B4-BE49-F238E27FC236}">
                <a16:creationId xmlns:a16="http://schemas.microsoft.com/office/drawing/2014/main" id="{D05D0A94-8CA9-4714-9B0B-590A483C208F}"/>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3DF003A5-256D-4AC2-BDAA-C34F9BE6A036}"/>
              </a:ext>
            </a:extLst>
          </p:cNvPr>
          <p:cNvSpPr/>
          <p:nvPr/>
        </p:nvSpPr>
        <p:spPr>
          <a:xfrm>
            <a:off x="10041707" y="6270867"/>
            <a:ext cx="954537" cy="345030"/>
          </a:xfrm>
          <a:prstGeom prst="roundRect">
            <a:avLst/>
          </a:prstGeom>
          <a:solidFill>
            <a:srgbClr val="FFF1C9"/>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407984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12 DEC 2024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2694039" y="5511692"/>
            <a:ext cx="7943328" cy="923330"/>
          </a:xfrm>
          <a:prstGeom prst="rect">
            <a:avLst/>
          </a:prstGeom>
          <a:solidFill>
            <a:srgbClr val="FFFF00"/>
          </a:solidFill>
          <a:ln>
            <a:solidFill>
              <a:schemeClr val="bg2">
                <a:lumMod val="10000"/>
              </a:schemeClr>
            </a:solidFill>
          </a:ln>
        </p:spPr>
        <p:txBody>
          <a:bodyPr wrap="none" rtlCol="0">
            <a:spAutoFit/>
          </a:bodyPr>
          <a:lstStyle/>
          <a:p>
            <a:r>
              <a:rPr lang="en-US" dirty="0"/>
              <a:t>Slides </a:t>
            </a:r>
            <a:r>
              <a:rPr lang="en-US"/>
              <a:t>available at 12 </a:t>
            </a:r>
            <a:r>
              <a:rPr lang="en-US" dirty="0"/>
              <a:t>December Minutes folder, NBAC Admin Repo</a:t>
            </a:r>
          </a:p>
          <a:p>
            <a:r>
              <a:rPr lang="en-US" dirty="0">
                <a:hlinkClick r:id="rId3"/>
              </a:rPr>
              <a:t>https://github.com/niemopen/nbac-admin/tree/main/nbac-meeting-minutes</a:t>
            </a:r>
            <a:endParaRPr lang="en-US" dirty="0"/>
          </a:p>
          <a:p>
            <a:endParaRPr lang="en-US" dirty="0"/>
          </a:p>
        </p:txBody>
      </p:sp>
      <p:sp>
        <p:nvSpPr>
          <p:cNvPr id="7" name="Text Placeholder 6">
            <a:extLst>
              <a:ext uri="{FF2B5EF4-FFF2-40B4-BE49-F238E27FC236}">
                <a16:creationId xmlns:a16="http://schemas.microsoft.com/office/drawing/2014/main" id="{87D43DB8-ED5D-CEFB-FEE0-3C63C2B6E0C6}"/>
              </a:ext>
            </a:extLst>
          </p:cNvPr>
          <p:cNvSpPr>
            <a:spLocks noGrp="1"/>
          </p:cNvSpPr>
          <p:nvPr>
            <p:ph type="body" sz="quarter" idx="13"/>
          </p:nvPr>
        </p:nvSpPr>
        <p:spPr>
          <a:xfrm>
            <a:off x="609600" y="1200149"/>
            <a:ext cx="11079192" cy="4207119"/>
          </a:xfrm>
        </p:spPr>
        <p:txBody>
          <a:bodyPr>
            <a:normAutofit lnSpcReduction="10000"/>
          </a:bodyPr>
          <a:lstStyle/>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1:00 NBAC Co-Chair Opening Remarks – Mr. Kamran Atri &amp; Thomas Krul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Font typeface="Arial" panose="020B0604020202020204" pitchFamily="34" charset="0"/>
              <a:buChar char="–"/>
              <a:tabLst>
                <a:tab pos="457200" algn="l"/>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Next PGB Meeting 30 Jan 2025, 2-4 PM</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Join PGB Mailing List – email </a:t>
            </a:r>
            <a:r>
              <a:rPr lang="en-US" sz="1100" u="none" strike="noStrike" spc="-10" dirty="0">
                <a:solidFill>
                  <a:srgbClr val="0000FF"/>
                </a:solidFill>
                <a:effectLst/>
                <a:latin typeface="Calibri" panose="020F0502020204030204" pitchFamily="34" charset="0"/>
                <a:ea typeface="Calibri" panose="020F0502020204030204" pitchFamily="34" charset="0"/>
                <a:hlinkClick r:id="rId4"/>
              </a:rPr>
              <a:t>niemopen-pgb+subscribe@lists.oasis-open-projects.org</a:t>
            </a:r>
            <a:endParaRPr lang="en-US" sz="1100" dirty="0">
              <a:effectLst/>
              <a:latin typeface="Calibri" panose="020F0502020204030204" pitchFamily="34" charset="0"/>
              <a:ea typeface="Calibri" panose="020F0502020204030204" pitchFamily="34" charset="0"/>
            </a:endParaRP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Attend  30 Jan PGB meeting 2-4 PM (slide 3)</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Current PGB Members (slides 4 &amp; 5)</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2025 NBAC Monthly Meeting calendar posted – last Thursday of every month 1-2 PM Eastern Time</a:t>
            </a:r>
          </a:p>
          <a:p>
            <a:pPr lvl="3">
              <a:lnSpc>
                <a:spcPct val="106000"/>
              </a:lnSpc>
              <a:spcBef>
                <a:spcPts val="0"/>
              </a:spcBef>
              <a:buFont typeface="Wingdings" panose="05000000000000000000" pitchFamily="2" charset="2"/>
              <a:buChar char=""/>
              <a:tabLst>
                <a:tab pos="457200" algn="l"/>
                <a:tab pos="914400" algn="l"/>
                <a:tab pos="1371600" algn="l"/>
              </a:tabLst>
            </a:pPr>
            <a:r>
              <a:rPr lang="en-US" sz="900" dirty="0">
                <a:effectLst/>
                <a:latin typeface="Calibri" panose="020F0502020204030204" pitchFamily="34" charset="0"/>
                <a:ea typeface="Calibri" panose="020F0502020204030204" pitchFamily="34" charset="0"/>
                <a:hlinkClick r:id="rId5"/>
              </a:rPr>
              <a:t>https://lists.oasis-open-projects.org/g/niemopen-nbactsc/calendar</a:t>
            </a:r>
            <a:endParaRPr lang="en-US" sz="900" dirty="0">
              <a:effectLst/>
              <a:latin typeface="Calibri" panose="020F0502020204030204" pitchFamily="34" charset="0"/>
              <a:ea typeface="Calibri" panose="020F0502020204030204" pitchFamily="34" charset="0"/>
            </a:endParaRPr>
          </a:p>
          <a:p>
            <a:pPr marL="1371600" lvl="3" indent="0">
              <a:lnSpc>
                <a:spcPct val="106000"/>
              </a:lnSpc>
              <a:spcBef>
                <a:spcPts val="0"/>
              </a:spcBef>
              <a:buNone/>
              <a:tabLst>
                <a:tab pos="457200" algn="l"/>
                <a:tab pos="914400" algn="l"/>
                <a:tab pos="1371600" algn="l"/>
              </a:tabLst>
            </a:pPr>
            <a:endParaRPr lang="en-US" sz="900" dirty="0">
              <a:effectLst/>
              <a:latin typeface="Calibri" panose="020F0502020204030204" pitchFamily="34" charset="0"/>
              <a:ea typeface="Calibri" panose="020F0502020204030204" pitchFamily="34" charset="0"/>
            </a:endParaRPr>
          </a:p>
          <a:p>
            <a:pPr marL="0" marR="0" indent="0">
              <a:lnSpc>
                <a:spcPct val="106000"/>
              </a:lnSpc>
              <a:spcBef>
                <a:spcPts val="0"/>
              </a:spcBef>
              <a:spcAft>
                <a:spcPts val="0"/>
              </a:spcAft>
              <a:buNone/>
            </a:pPr>
            <a:r>
              <a:rPr lang="en-US" sz="1100" dirty="0">
                <a:effectLst/>
                <a:latin typeface="Calibri" panose="020F0502020204030204" pitchFamily="34" charset="0"/>
                <a:ea typeface="Calibri" panose="020F0502020204030204" pitchFamily="34" charset="0"/>
              </a:rPr>
              <a:t> </a:t>
            </a: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1:10 NIEM Management Office (NMO) Update – Ms. Katherine Escobar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6000"/>
              </a:lnSpc>
              <a:spcBef>
                <a:spcPts val="0"/>
              </a:spcBef>
              <a:spcAft>
                <a:spcPts val="0"/>
              </a:spcAft>
              <a:buFont typeface="Arial" panose="020B0604020202020204" pitchFamily="34" charset="0"/>
              <a:buChar char="–"/>
              <a:tabLst>
                <a:tab pos="457200" algn="l"/>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NIEMOpen Excellence Awards – Shunda Louis</a:t>
            </a:r>
          </a:p>
          <a:p>
            <a:pPr marL="1143000" marR="0" lvl="2" indent="-228600">
              <a:lnSpc>
                <a:spcPct val="116000"/>
              </a:lnSpc>
              <a:spcBef>
                <a:spcPts val="0"/>
              </a:spcBef>
              <a:spcAft>
                <a:spcPts val="0"/>
              </a:spcAft>
              <a:buFont typeface="Wingdings" panose="05000000000000000000" pitchFamily="2" charset="2"/>
              <a:buChar char=""/>
              <a:tabLst>
                <a:tab pos="457200" algn="l"/>
                <a:tab pos="914400" algn="l"/>
                <a:tab pos="1371600" algn="l"/>
              </a:tabLst>
            </a:pPr>
            <a:r>
              <a:rPr lang="en-US" sz="1100" u="none" strike="noStrike" spc="-10" dirty="0">
                <a:solidFill>
                  <a:srgbClr val="0000FF"/>
                </a:solidFill>
                <a:effectLst/>
                <a:latin typeface="Calibri" panose="020F0502020204030204" pitchFamily="34" charset="0"/>
                <a:ea typeface="Calibri" panose="020F0502020204030204" pitchFamily="34" charset="0"/>
                <a:hlinkClick r:id="rId6"/>
              </a:rPr>
              <a:t>https://niemopen.org/excellence-awards-2025/</a:t>
            </a:r>
            <a:endParaRPr lang="en-US" sz="1100" dirty="0">
              <a:effectLst/>
              <a:latin typeface="Calibri" panose="020F0502020204030204" pitchFamily="34" charset="0"/>
              <a:ea typeface="Calibri" panose="020F0502020204030204" pitchFamily="34" charset="0"/>
            </a:endParaRPr>
          </a:p>
          <a:p>
            <a:pPr marL="690245" marR="0" indent="0">
              <a:lnSpc>
                <a:spcPct val="106000"/>
              </a:lnSpc>
              <a:spcBef>
                <a:spcPts val="0"/>
              </a:spcBef>
              <a:spcAft>
                <a:spcPts val="0"/>
              </a:spcAft>
              <a:buNone/>
            </a:pPr>
            <a:r>
              <a:rPr lang="en-US" sz="1100" dirty="0">
                <a:effectLst/>
                <a:latin typeface="Calibri" panose="020F0502020204030204" pitchFamily="34" charset="0"/>
                <a:ea typeface="Calibri" panose="020F0502020204030204" pitchFamily="34" charset="0"/>
              </a:rPr>
              <a:t> </a:t>
            </a:r>
          </a:p>
          <a:p>
            <a:pPr>
              <a:lnSpc>
                <a:spcPct val="106000"/>
              </a:lnSpc>
              <a:spcBef>
                <a:spcPts val="0"/>
              </a:spcBef>
              <a:buFont typeface="Arial" panose="020B0604020202020204" pitchFamily="34" charset="0"/>
              <a:buChar char="•"/>
              <a:tabLst>
                <a:tab pos="457200" algn="l"/>
              </a:tabLst>
            </a:pPr>
            <a:r>
              <a:rPr lang="en-US" sz="1500" b="1" dirty="0">
                <a:effectLst/>
                <a:latin typeface="Calibri" panose="020F0502020204030204" pitchFamily="34" charset="0"/>
                <a:ea typeface="Calibri" panose="020F0502020204030204" pitchFamily="34" charset="0"/>
                <a:cs typeface="Times New Roman" panose="02020603050405020304" pitchFamily="18" charset="0"/>
              </a:rPr>
              <a:t>1:20 NTAC Update – </a:t>
            </a:r>
            <a:r>
              <a:rPr lang="en-US" sz="1500" dirty="0">
                <a:effectLst/>
                <a:latin typeface="Calibri" panose="020F0502020204030204" pitchFamily="34" charset="0"/>
                <a:ea typeface="Calibri" panose="020F0502020204030204" pitchFamily="34" charset="0"/>
                <a:cs typeface="Times New Roman" panose="02020603050405020304" pitchFamily="18" charset="0"/>
              </a:rPr>
              <a:t>Dr. Scott Renner</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lvl="1">
              <a:lnSpc>
                <a:spcPct val="106000"/>
              </a:lnSpc>
              <a:spcBef>
                <a:spcPts val="0"/>
              </a:spcBef>
              <a:buFont typeface="Arial" panose="020B0604020202020204" pitchFamily="34" charset="0"/>
              <a:buChar char="–"/>
              <a:tabLst>
                <a:tab pos="45720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NDR 6.0 – </a:t>
            </a:r>
            <a:r>
              <a:rPr lang="en-US" sz="1100" dirty="0">
                <a:latin typeface="Calibri" panose="020F0502020204030204" pitchFamily="34" charset="0"/>
                <a:ea typeface="Calibri" panose="020F0502020204030204" pitchFamily="34" charset="0"/>
                <a:cs typeface="Times New Roman" panose="02020603050405020304" pitchFamily="18" charset="0"/>
              </a:rPr>
              <a:t>Dr. Scott Renner</a:t>
            </a:r>
          </a:p>
          <a:p>
            <a:pPr lvl="1">
              <a:lnSpc>
                <a:spcPct val="106000"/>
              </a:lnSpc>
              <a:spcBef>
                <a:spcPts val="0"/>
              </a:spcBef>
              <a:buFont typeface="Arial" panose="020B0604020202020204" pitchFamily="34" charset="0"/>
              <a:buChar char="–"/>
              <a:tabLst>
                <a:tab pos="45720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Training</a:t>
            </a:r>
            <a:r>
              <a:rPr lang="en-US" sz="1100" dirty="0">
                <a:latin typeface="Calibri" panose="020F0502020204030204" pitchFamily="34" charset="0"/>
                <a:ea typeface="Calibri" panose="020F0502020204030204" pitchFamily="34" charset="0"/>
                <a:cs typeface="Times New Roman" panose="02020603050405020304" pitchFamily="18" charset="0"/>
              </a:rPr>
              <a:t> – Tom Carlson</a:t>
            </a:r>
          </a:p>
          <a:p>
            <a:pPr lvl="1">
              <a:lnSpc>
                <a:spcPct val="106000"/>
              </a:lnSpc>
              <a:spcBef>
                <a:spcPts val="0"/>
              </a:spcBef>
              <a:buFont typeface="Arial" panose="020B0604020202020204" pitchFamily="34" charset="0"/>
              <a:buChar char="–"/>
              <a:tabLst>
                <a:tab pos="45720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Model Update v6.0 &amp;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API 2.0 -  </a:t>
            </a:r>
            <a:r>
              <a:rPr lang="en-US" sz="1100" dirty="0">
                <a:effectLst/>
                <a:latin typeface="Calibri" panose="020F0502020204030204" pitchFamily="34" charset="0"/>
                <a:ea typeface="Calibri" panose="020F0502020204030204" pitchFamily="34" charset="0"/>
                <a:cs typeface="Times New Roman" panose="02020603050405020304" pitchFamily="18" charset="0"/>
              </a:rPr>
              <a:t>Christina Medlin not available but place her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100" dirty="0">
                <a:effectLst/>
                <a:latin typeface="Calibri" panose="020F0502020204030204" pitchFamily="34" charset="0"/>
                <a:ea typeface="Calibri" panose="020F0502020204030204" pitchFamily="34" charset="0"/>
                <a:cs typeface="Times New Roman" panose="02020603050405020304" pitchFamily="18" charset="0"/>
              </a:rPr>
              <a:t> slides in backup</a:t>
            </a:r>
          </a:p>
          <a:p>
            <a:pPr marL="0" marR="0" indent="0">
              <a:lnSpc>
                <a:spcPct val="106000"/>
              </a:lnSpc>
              <a:spcBef>
                <a:spcPts val="0"/>
              </a:spcBef>
              <a:spcAft>
                <a:spcPts val="0"/>
              </a:spcAft>
              <a:buNone/>
            </a:pP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1:30 Communications &amp; Outreach NMO Sub-Committee update – </a:t>
            </a:r>
            <a:r>
              <a:rPr lang="en-US" sz="1100" dirty="0">
                <a:effectLst/>
                <a:latin typeface="Calibri" panose="020F0502020204030204" pitchFamily="34" charset="0"/>
                <a:ea typeface="Calibri" panose="020F0502020204030204" pitchFamily="34" charset="0"/>
                <a:cs typeface="Times New Roman" panose="02020603050405020304" pitchFamily="18" charset="0"/>
              </a:rPr>
              <a:t>Paul Wormeli</a:t>
            </a:r>
          </a:p>
          <a:p>
            <a:pPr marL="461645" marR="0" indent="0">
              <a:lnSpc>
                <a:spcPct val="106000"/>
              </a:lnSpc>
              <a:spcBef>
                <a:spcPts val="0"/>
              </a:spcBef>
              <a:spcAft>
                <a:spcPts val="0"/>
              </a:spcAft>
              <a:buNone/>
              <a:tabLst>
                <a:tab pos="457200" algn="l"/>
              </a:tabLst>
            </a:pPr>
            <a:r>
              <a:rPr lang="en-US" sz="1100" b="1"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1:35 Community Updates - all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6000"/>
              </a:lnSpc>
              <a:spcBef>
                <a:spcPts val="0"/>
              </a:spcBef>
              <a:spcAft>
                <a:spcPts val="0"/>
              </a:spcAft>
              <a:buNone/>
            </a:pPr>
            <a:r>
              <a:rPr lang="en-US" sz="1100" b="1"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1:40 Questions/Final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 January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31303" y="1997839"/>
            <a:ext cx="5320816" cy="2862322"/>
          </a:xfrm>
          <a:prstGeom prst="rect">
            <a:avLst/>
          </a:prstGeom>
          <a:noFill/>
        </p:spPr>
        <p:txBody>
          <a:bodyPr wrap="none" rtlCol="0">
            <a:spAutoFit/>
          </a:bodyPr>
          <a:lstStyle/>
          <a:p>
            <a:pPr algn="l" fontAlgn="base"/>
            <a:r>
              <a:rPr lang="en-US" b="1" i="0" dirty="0">
                <a:solidFill>
                  <a:srgbClr val="242424"/>
                </a:solidFill>
                <a:effectLst/>
                <a:latin typeface="inherit"/>
              </a:rPr>
              <a:t>Microsoft Teams NIEMOpen PGB Meeting</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4" tooltip="https://aka.ms/JoinTeamsMeeting?omkt=en-US"/>
              </a:rPr>
              <a:t>Need help?</a:t>
            </a:r>
            <a:endParaRPr lang="en-US" b="0" i="0" dirty="0">
              <a:solidFill>
                <a:srgbClr val="424242"/>
              </a:solidFill>
              <a:effectLst/>
              <a:latin typeface="Segoe UI" panose="020B0502040204020203" pitchFamily="34" charset="0"/>
            </a:endParaRPr>
          </a:p>
          <a:p>
            <a:pPr algn="l" fontAlgn="base"/>
            <a:r>
              <a:rPr lang="en-US" b="1" i="0" u="sng" dirty="0">
                <a:solidFill>
                  <a:srgbClr val="5B5FC7"/>
                </a:solidFill>
                <a:effectLst/>
                <a:latin typeface="inherit"/>
                <a:hlinkClick r:id="rId5" tooltip="https://dod.teams.microsoft.us/l/meetup-join/19%3adod%3ameeting_1b35927f67da493a9842aad511207a0c%40thread.v2/0?context=%7b%22Tid%22%3a%22102d0191-eeae-4761-b1cb-1a83e86ef445%22%2c%22Oid%22%3a%2209533073-ba80-4ec6-aa29-c3f724b8aa56%22%7d"/>
              </a:rPr>
              <a:t>Join the meeting now</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Meeting ID: </a:t>
            </a:r>
            <a:r>
              <a:rPr lang="en-US" b="0" i="0" dirty="0">
                <a:solidFill>
                  <a:srgbClr val="242424"/>
                </a:solidFill>
                <a:effectLst/>
                <a:latin typeface="inherit"/>
              </a:rPr>
              <a:t>993 967 584 930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Passcode: </a:t>
            </a:r>
            <a:r>
              <a:rPr lang="en-US" b="0" i="0" dirty="0">
                <a:solidFill>
                  <a:srgbClr val="242424"/>
                </a:solidFill>
                <a:effectLst/>
                <a:latin typeface="inherit"/>
              </a:rPr>
              <a:t>JTiu7a</a:t>
            </a:r>
          </a:p>
          <a:p>
            <a:pPr algn="l" fontAlgn="base"/>
            <a:endParaRPr lang="en-US" b="0" i="0" dirty="0">
              <a:solidFill>
                <a:srgbClr val="424242"/>
              </a:solidFill>
              <a:effectLst/>
              <a:latin typeface="Segoe UI" panose="020B0502040204020203" pitchFamily="34" charset="0"/>
            </a:endParaRPr>
          </a:p>
          <a:p>
            <a:pPr algn="l" fontAlgn="base"/>
            <a:r>
              <a:rPr lang="en-US" b="1" i="0" dirty="0">
                <a:solidFill>
                  <a:srgbClr val="242424"/>
                </a:solidFill>
                <a:effectLst/>
                <a:latin typeface="inherit"/>
              </a:rPr>
              <a:t>Dial in by phone</a:t>
            </a:r>
            <a:endParaRPr lang="en-US" b="0" i="0" dirty="0">
              <a:solidFill>
                <a:srgbClr val="242424"/>
              </a:solidFill>
              <a:effectLst/>
              <a:latin typeface="Segoe UI" panose="020B0502040204020203" pitchFamily="34" charset="0"/>
            </a:endParaRPr>
          </a:p>
          <a:p>
            <a:pPr algn="l" fontAlgn="base"/>
            <a:r>
              <a:rPr lang="en-US" b="0" i="0" u="sng" dirty="0">
                <a:solidFill>
                  <a:srgbClr val="5B5FC7"/>
                </a:solidFill>
                <a:effectLst/>
                <a:latin typeface="inherit"/>
                <a:hlinkClick r:id="rId6" tooltip="tel:+14108746749,,296683050#"/>
              </a:rPr>
              <a:t>+1 410-874-6749,,296683050#</a:t>
            </a:r>
            <a:r>
              <a:rPr lang="en-US" b="0" i="0" dirty="0">
                <a:solidFill>
                  <a:srgbClr val="242424"/>
                </a:solidFill>
                <a:effectLst/>
                <a:latin typeface="Segoe UI" panose="020B0502040204020203" pitchFamily="34" charset="0"/>
              </a:rPr>
              <a:t> </a:t>
            </a:r>
            <a:r>
              <a:rPr lang="en-US" b="0" i="0" dirty="0">
                <a:solidFill>
                  <a:srgbClr val="616161"/>
                </a:solidFill>
                <a:effectLst/>
                <a:latin typeface="inherit"/>
              </a:rPr>
              <a:t>United States, Odenton</a:t>
            </a:r>
            <a:endParaRPr lang="en-US" b="0" i="0" dirty="0">
              <a:solidFill>
                <a:srgbClr val="424242"/>
              </a:solidFill>
              <a:effectLst/>
              <a:latin typeface="Segoe UI" panose="020B0502040204020203" pitchFamily="34" charset="0"/>
            </a:endParaRPr>
          </a:p>
          <a:p>
            <a:pPr algn="l" fontAlgn="base"/>
            <a:r>
              <a:rPr lang="en-US" b="0" i="0" u="sng" dirty="0">
                <a:solidFill>
                  <a:srgbClr val="5B5FC7"/>
                </a:solidFill>
                <a:effectLst/>
                <a:latin typeface="Segoe UI" panose="020B0502040204020203" pitchFamily="34" charset="0"/>
                <a:hlinkClick r:id="rId7" tooltip="https://dialin.cpc.dod.teams.microsoft.us/8915e85e-9905-438b-97dd-9827a327b35d?id=296683050"/>
              </a:rPr>
              <a:t>Find a local number</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Phone conference ID: </a:t>
            </a:r>
            <a:r>
              <a:rPr lang="en-US" b="0" i="0" dirty="0">
                <a:solidFill>
                  <a:srgbClr val="242424"/>
                </a:solidFill>
                <a:effectLst/>
                <a:latin typeface="inherit"/>
              </a:rPr>
              <a:t>296 683 050#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For organizers: </a:t>
            </a:r>
            <a:r>
              <a:rPr lang="en-US" b="0" i="0" u="sng" dirty="0">
                <a:solidFill>
                  <a:srgbClr val="5B5FC7"/>
                </a:solidFill>
                <a:effectLst/>
                <a:latin typeface="inherit"/>
                <a:hlinkClick r:id="rId8" tooltip="https://dod.teams.microsoft.us/meetingOptions/?organizerId=09533073-ba80-4ec6-aa29-c3f724b8aa56&amp;tenantId=102d0191-eeae-4761-b1cb-1a83e86ef445&amp;threadId=19_dod_meeting_1b35927f67da493a9842aad511207a0c@thread.v2&amp;messageId=0&amp;language=en-US"/>
              </a:rPr>
              <a:t>Meeting options</a:t>
            </a:r>
            <a:r>
              <a:rPr lang="en-US" b="0" i="0" dirty="0">
                <a:solidFill>
                  <a:srgbClr val="242424"/>
                </a:solidFill>
                <a:effectLst/>
                <a:latin typeface="Segoe UI" panose="020B0502040204020203" pitchFamily="34" charset="0"/>
              </a:rPr>
              <a:t> </a:t>
            </a:r>
            <a:r>
              <a:rPr lang="en-US" b="0" i="0" dirty="0">
                <a:solidFill>
                  <a:srgbClr val="D1D1D1"/>
                </a:solidFill>
                <a:effectLst/>
                <a:latin typeface="Segoe UI" panose="020B0502040204020203" pitchFamily="34" charset="0"/>
              </a:rPr>
              <a:t>|</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9" tooltip="https://dialin.cpc.dod.teams.microsoft.us/usp"/>
              </a:rPr>
              <a:t>Reset dial-in PIN</a:t>
            </a:r>
            <a:endParaRPr lang="en-US"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1138568" y="3181207"/>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1005801" y="4446464"/>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7445461" y="3044722"/>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7358817"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148561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4F3-DE51-7C2B-8A31-5BF4F8DA54AF}"/>
              </a:ext>
            </a:extLst>
          </p:cNvPr>
          <p:cNvSpPr>
            <a:spLocks noGrp="1"/>
          </p:cNvSpPr>
          <p:nvPr>
            <p:ph type="title"/>
          </p:nvPr>
        </p:nvSpPr>
        <p:spPr>
          <a:xfrm>
            <a:off x="426720" y="342314"/>
            <a:ext cx="11338560" cy="548640"/>
          </a:xfrm>
        </p:spPr>
        <p:txBody>
          <a:bodyPr>
            <a:normAutofit fontScale="90000"/>
          </a:bodyPr>
          <a:lstStyle/>
          <a:p>
            <a:r>
              <a:rPr lang="en-US" dirty="0"/>
              <a:t>NDR 6.0 Revision</a:t>
            </a:r>
            <a:br>
              <a:rPr lang="en-US" dirty="0"/>
            </a:br>
            <a:r>
              <a:rPr lang="en-US" dirty="0"/>
              <a:t>	</a:t>
            </a:r>
          </a:p>
        </p:txBody>
      </p:sp>
      <p:sp>
        <p:nvSpPr>
          <p:cNvPr id="3" name="Content Placeholder 2">
            <a:extLst>
              <a:ext uri="{FF2B5EF4-FFF2-40B4-BE49-F238E27FC236}">
                <a16:creationId xmlns:a16="http://schemas.microsoft.com/office/drawing/2014/main" id="{0DCD1BB7-443C-34EB-9A25-E930F326C821}"/>
              </a:ext>
            </a:extLst>
          </p:cNvPr>
          <p:cNvSpPr>
            <a:spLocks noGrp="1"/>
          </p:cNvSpPr>
          <p:nvPr>
            <p:ph idx="1"/>
          </p:nvPr>
        </p:nvSpPr>
        <p:spPr>
          <a:xfrm>
            <a:off x="549812" y="1072507"/>
            <a:ext cx="11338560" cy="4861375"/>
          </a:xfrm>
        </p:spPr>
        <p:txBody>
          <a:bodyPr/>
          <a:lstStyle/>
          <a:p>
            <a:r>
              <a:rPr lang="en-US" dirty="0">
                <a:solidFill>
                  <a:schemeClr val="bg2">
                    <a:lumMod val="10000"/>
                  </a:schemeClr>
                </a:solidFill>
              </a:rPr>
              <a:t>Update – Dr. Scott Renner</a:t>
            </a:r>
          </a:p>
          <a:p>
            <a:r>
              <a:rPr lang="en-US" dirty="0">
                <a:solidFill>
                  <a:schemeClr val="bg2">
                    <a:lumMod val="10000"/>
                  </a:schemeClr>
                </a:solidFill>
              </a:rPr>
              <a:t>A major rewrite of NDR 5.0</a:t>
            </a:r>
          </a:p>
          <a:p>
            <a:pPr lvl="1"/>
            <a:r>
              <a:rPr lang="en-US" dirty="0">
                <a:solidFill>
                  <a:schemeClr val="bg2">
                    <a:lumMod val="10000"/>
                  </a:schemeClr>
                </a:solidFill>
              </a:rPr>
              <a:t>A new abstract UML metamodel defining the information content of a NIEM model</a:t>
            </a:r>
          </a:p>
          <a:p>
            <a:pPr lvl="1"/>
            <a:r>
              <a:rPr lang="en-US" dirty="0">
                <a:solidFill>
                  <a:schemeClr val="bg2">
                    <a:lumMod val="10000"/>
                  </a:schemeClr>
                </a:solidFill>
              </a:rPr>
              <a:t>Two concrete model formats:  XSD and CMF</a:t>
            </a:r>
          </a:p>
          <a:p>
            <a:pPr lvl="1"/>
            <a:r>
              <a:rPr lang="en-US" dirty="0">
                <a:solidFill>
                  <a:schemeClr val="bg2">
                    <a:lumMod val="10000"/>
                  </a:schemeClr>
                </a:solidFill>
              </a:rPr>
              <a:t>Two supported message formats: XML and JSON</a:t>
            </a:r>
          </a:p>
          <a:p>
            <a:pPr lvl="1"/>
            <a:r>
              <a:rPr lang="en-US" dirty="0">
                <a:solidFill>
                  <a:schemeClr val="bg2">
                    <a:lumMod val="10000"/>
                  </a:schemeClr>
                </a:solidFill>
              </a:rPr>
              <a:t>Simplified conformance rules for message schemas</a:t>
            </a:r>
          </a:p>
          <a:p>
            <a:pPr lvl="1"/>
            <a:r>
              <a:rPr lang="en-US" dirty="0">
                <a:solidFill>
                  <a:schemeClr val="bg2">
                    <a:lumMod val="10000"/>
                  </a:schemeClr>
                </a:solidFill>
              </a:rPr>
              <a:t>Changes to augmentation and metadata</a:t>
            </a:r>
          </a:p>
          <a:p>
            <a:pPr lvl="1"/>
            <a:r>
              <a:rPr lang="en-US" dirty="0">
                <a:solidFill>
                  <a:schemeClr val="bg2">
                    <a:lumMod val="10000"/>
                  </a:schemeClr>
                </a:solidFill>
              </a:rPr>
              <a:t>More explanation, (slightly) less technical detail</a:t>
            </a:r>
          </a:p>
          <a:p>
            <a:r>
              <a:rPr lang="en-US" dirty="0">
                <a:solidFill>
                  <a:schemeClr val="bg2">
                    <a:lumMod val="10000"/>
                  </a:schemeClr>
                </a:solidFill>
                <a:highlight>
                  <a:srgbClr val="FFFF00"/>
                </a:highlight>
              </a:rPr>
              <a:t>Working draft (PSD01) available:</a:t>
            </a:r>
          </a:p>
          <a:p>
            <a:pPr lvl="1"/>
            <a:r>
              <a:rPr lang="en-US" dirty="0">
                <a:solidFill>
                  <a:schemeClr val="tx2">
                    <a:lumMod val="50000"/>
                  </a:schemeClr>
                </a:solidFill>
                <a:latin typeface="Aptos" panose="020F0502020204030204" pitchFamily="34" charset="0"/>
                <a:hlinkClick r:id="rId2"/>
              </a:rPr>
              <a:t>https://github.com/niemopen/niem-naming-design-rules/blob/dev/ndr6src.md</a:t>
            </a:r>
            <a:endParaRPr lang="en-US" dirty="0">
              <a:solidFill>
                <a:schemeClr val="tx2">
                  <a:lumMod val="50000"/>
                </a:schemeClr>
              </a:solidFill>
              <a:latin typeface="Aptos" panose="020F0502020204030204" pitchFamily="34" charset="0"/>
            </a:endParaRPr>
          </a:p>
          <a:p>
            <a:pPr lvl="1"/>
            <a:endParaRPr lang="en-US" dirty="0">
              <a:solidFill>
                <a:schemeClr val="tx2">
                  <a:lumMod val="50000"/>
                </a:schemeClr>
              </a:solidFill>
              <a:latin typeface="Aptos" panose="020F0502020204030204" pitchFamily="34" charset="0"/>
            </a:endParaRPr>
          </a:p>
          <a:p>
            <a:pPr marL="0" indent="0">
              <a:buNone/>
            </a:pPr>
            <a:endParaRPr lang="en-US" dirty="0">
              <a:solidFill>
                <a:schemeClr val="bg2">
                  <a:lumMod val="10000"/>
                </a:schemeClr>
              </a:solidFill>
            </a:endParaRPr>
          </a:p>
          <a:p>
            <a:endParaRPr lang="en-US" dirty="0">
              <a:solidFill>
                <a:schemeClr val="bg2">
                  <a:lumMod val="10000"/>
                </a:schemeClr>
              </a:solidFill>
            </a:endParaRPr>
          </a:p>
        </p:txBody>
      </p:sp>
      <p:sp>
        <p:nvSpPr>
          <p:cNvPr id="4" name="Title 1">
            <a:extLst>
              <a:ext uri="{FF2B5EF4-FFF2-40B4-BE49-F238E27FC236}">
                <a16:creationId xmlns:a16="http://schemas.microsoft.com/office/drawing/2014/main" id="{52B0BE9D-4A96-DA9C-E9B0-4025BAD82019}"/>
              </a:ext>
            </a:extLst>
          </p:cNvPr>
          <p:cNvSpPr txBox="1">
            <a:spLocks/>
          </p:cNvSpPr>
          <p:nvPr/>
        </p:nvSpPr>
        <p:spPr>
          <a:xfrm>
            <a:off x="696352" y="3154680"/>
            <a:ext cx="11338560" cy="548640"/>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	</a:t>
            </a:r>
          </a:p>
        </p:txBody>
      </p:sp>
    </p:spTree>
    <p:extLst>
      <p:ext uri="{BB962C8B-B14F-4D97-AF65-F5344CB8AC3E}">
        <p14:creationId xmlns:p14="http://schemas.microsoft.com/office/powerpoint/2010/main" val="106540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FB40-E0B5-14EC-1193-C2A0FB129623}"/>
              </a:ext>
            </a:extLst>
          </p:cNvPr>
          <p:cNvSpPr>
            <a:spLocks noGrp="1"/>
          </p:cNvSpPr>
          <p:nvPr>
            <p:ph type="title"/>
          </p:nvPr>
        </p:nvSpPr>
        <p:spPr/>
        <p:txBody>
          <a:bodyPr/>
          <a:lstStyle/>
          <a:p>
            <a:r>
              <a:rPr lang="en-US" dirty="0"/>
              <a:t>NIEMOpen 6.0 Training</a:t>
            </a:r>
          </a:p>
        </p:txBody>
      </p:sp>
      <p:sp>
        <p:nvSpPr>
          <p:cNvPr id="3" name="Content Placeholder 2">
            <a:extLst>
              <a:ext uri="{FF2B5EF4-FFF2-40B4-BE49-F238E27FC236}">
                <a16:creationId xmlns:a16="http://schemas.microsoft.com/office/drawing/2014/main" id="{BAFE1F72-7FCD-77C9-850C-1087904B5824}"/>
              </a:ext>
            </a:extLst>
          </p:cNvPr>
          <p:cNvSpPr>
            <a:spLocks noGrp="1"/>
          </p:cNvSpPr>
          <p:nvPr>
            <p:ph sz="half" idx="1"/>
          </p:nvPr>
        </p:nvSpPr>
        <p:spPr>
          <a:xfrm>
            <a:off x="711200" y="1692911"/>
            <a:ext cx="5384800" cy="3627088"/>
          </a:xfrm>
        </p:spPr>
        <p:txBody>
          <a:bodyPr>
            <a:normAutofit fontScale="92500" lnSpcReduction="20000"/>
          </a:bodyPr>
          <a:lstStyle/>
          <a:p>
            <a:r>
              <a:rPr lang="en-US" dirty="0">
                <a:solidFill>
                  <a:schemeClr val="tx2">
                    <a:lumMod val="50000"/>
                  </a:schemeClr>
                </a:solidFill>
              </a:rPr>
              <a:t>Plans:</a:t>
            </a:r>
          </a:p>
          <a:p>
            <a:pPr lvl="1"/>
            <a:r>
              <a:rPr lang="en-US" dirty="0">
                <a:solidFill>
                  <a:schemeClr val="tx2">
                    <a:lumMod val="50000"/>
                  </a:schemeClr>
                </a:solidFill>
              </a:rPr>
              <a:t>Updated to NIEM 6.0</a:t>
            </a:r>
          </a:p>
          <a:p>
            <a:pPr lvl="2"/>
            <a:r>
              <a:rPr lang="en-US" dirty="0">
                <a:solidFill>
                  <a:schemeClr val="tx2">
                    <a:lumMod val="50000"/>
                  </a:schemeClr>
                </a:solidFill>
              </a:rPr>
              <a:t>Architecture</a:t>
            </a:r>
          </a:p>
          <a:p>
            <a:pPr lvl="2"/>
            <a:r>
              <a:rPr lang="en-US" dirty="0">
                <a:solidFill>
                  <a:schemeClr val="tx2">
                    <a:lumMod val="50000"/>
                  </a:schemeClr>
                </a:solidFill>
              </a:rPr>
              <a:t>Methodologies</a:t>
            </a:r>
          </a:p>
          <a:p>
            <a:pPr lvl="1"/>
            <a:r>
              <a:rPr lang="en-US" dirty="0">
                <a:solidFill>
                  <a:schemeClr val="tx2">
                    <a:lumMod val="50000"/>
                  </a:schemeClr>
                </a:solidFill>
              </a:rPr>
              <a:t>Addition of CMF and JSON material</a:t>
            </a:r>
          </a:p>
          <a:p>
            <a:pPr lvl="1"/>
            <a:r>
              <a:rPr lang="en-US" dirty="0">
                <a:solidFill>
                  <a:schemeClr val="tx2">
                    <a:lumMod val="50000"/>
                  </a:schemeClr>
                </a:solidFill>
              </a:rPr>
              <a:t>Modularized:</a:t>
            </a:r>
          </a:p>
          <a:p>
            <a:pPr lvl="2"/>
            <a:r>
              <a:rPr lang="en-US" dirty="0">
                <a:solidFill>
                  <a:schemeClr val="tx2">
                    <a:lumMod val="50000"/>
                  </a:schemeClr>
                </a:solidFill>
              </a:rPr>
              <a:t>Shorter videos, linked together to provide multiple tracks</a:t>
            </a:r>
          </a:p>
          <a:p>
            <a:pPr lvl="2"/>
            <a:r>
              <a:rPr lang="en-US" dirty="0">
                <a:solidFill>
                  <a:schemeClr val="tx2">
                    <a:lumMod val="50000"/>
                  </a:schemeClr>
                </a:solidFill>
              </a:rPr>
              <a:t>Easily consume training in whichever format, XML, JSON, or even CMF</a:t>
            </a:r>
          </a:p>
          <a:p>
            <a:pPr lvl="2"/>
            <a:r>
              <a:rPr lang="en-US" dirty="0">
                <a:solidFill>
                  <a:schemeClr val="tx2">
                    <a:lumMod val="50000"/>
                  </a:schemeClr>
                </a:solidFill>
              </a:rPr>
              <a:t>Tool demos as separate standalone pieces or inline with training</a:t>
            </a:r>
          </a:p>
          <a:p>
            <a:pPr lvl="2"/>
            <a:endParaRPr lang="en-US" dirty="0">
              <a:solidFill>
                <a:schemeClr val="tx2">
                  <a:lumMod val="50000"/>
                </a:schemeClr>
              </a:solidFill>
            </a:endParaRPr>
          </a:p>
        </p:txBody>
      </p:sp>
      <p:sp>
        <p:nvSpPr>
          <p:cNvPr id="4" name="Content Placeholder 3">
            <a:extLst>
              <a:ext uri="{FF2B5EF4-FFF2-40B4-BE49-F238E27FC236}">
                <a16:creationId xmlns:a16="http://schemas.microsoft.com/office/drawing/2014/main" id="{3B45C5B1-DCE4-C2F7-5B66-41D1B017E85A}"/>
              </a:ext>
            </a:extLst>
          </p:cNvPr>
          <p:cNvSpPr>
            <a:spLocks noGrp="1"/>
          </p:cNvSpPr>
          <p:nvPr>
            <p:ph sz="half" idx="2"/>
          </p:nvPr>
        </p:nvSpPr>
        <p:spPr>
          <a:xfrm>
            <a:off x="6299200" y="1692911"/>
            <a:ext cx="5384800" cy="3627088"/>
          </a:xfrm>
        </p:spPr>
        <p:txBody>
          <a:bodyPr>
            <a:normAutofit fontScale="92500" lnSpcReduction="20000"/>
          </a:bodyPr>
          <a:lstStyle/>
          <a:p>
            <a:r>
              <a:rPr lang="en-US" dirty="0">
                <a:solidFill>
                  <a:schemeClr val="tx2">
                    <a:lumMod val="50000"/>
                  </a:schemeClr>
                </a:solidFill>
              </a:rPr>
              <a:t>Current Tasks:</a:t>
            </a:r>
          </a:p>
          <a:p>
            <a:pPr lvl="1"/>
            <a:r>
              <a:rPr lang="en-US" dirty="0">
                <a:solidFill>
                  <a:schemeClr val="tx2">
                    <a:lumMod val="50000"/>
                  </a:schemeClr>
                </a:solidFill>
              </a:rPr>
              <a:t>Conversion of examples to NIEM 6 in XML, CMF, and JSON</a:t>
            </a:r>
          </a:p>
          <a:p>
            <a:pPr lvl="1"/>
            <a:r>
              <a:rPr lang="en-US" dirty="0">
                <a:solidFill>
                  <a:schemeClr val="tx2">
                    <a:lumMod val="50000"/>
                  </a:schemeClr>
                </a:solidFill>
              </a:rPr>
              <a:t>Conversion of Crash Driver sample IEPD to NIEM 6 in XML, CMF, and JSON</a:t>
            </a:r>
          </a:p>
          <a:p>
            <a:pPr lvl="1"/>
            <a:r>
              <a:rPr lang="en-US" dirty="0">
                <a:solidFill>
                  <a:schemeClr val="tx2">
                    <a:lumMod val="50000"/>
                  </a:schemeClr>
                </a:solidFill>
              </a:rPr>
              <a:t>Descriptions/diagrams of high level architecture changes</a:t>
            </a:r>
          </a:p>
        </p:txBody>
      </p:sp>
    </p:spTree>
    <p:extLst>
      <p:ext uri="{BB962C8B-B14F-4D97-AF65-F5344CB8AC3E}">
        <p14:creationId xmlns:p14="http://schemas.microsoft.com/office/powerpoint/2010/main" val="1375413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Model 6.0 Update</a:t>
            </a:r>
          </a:p>
        </p:txBody>
      </p:sp>
      <p:sp>
        <p:nvSpPr>
          <p:cNvPr id="5" name="Text Placeholder 4">
            <a:extLst>
              <a:ext uri="{FF2B5EF4-FFF2-40B4-BE49-F238E27FC236}">
                <a16:creationId xmlns:a16="http://schemas.microsoft.com/office/drawing/2014/main" id="{F01FA1DD-69F7-45C7-9EF5-74AC7C55E221}"/>
              </a:ext>
            </a:extLst>
          </p:cNvPr>
          <p:cNvSpPr>
            <a:spLocks noGrp="1"/>
          </p:cNvSpPr>
          <p:nvPr>
            <p:ph type="body" sz="quarter" idx="13"/>
          </p:nvPr>
        </p:nvSpPr>
        <p:spPr/>
        <p:txBody>
          <a:bodyPr/>
          <a:lstStyle/>
          <a:p>
            <a:r>
              <a:rPr lang="en-US" dirty="0"/>
              <a:t>NIEM Model 6.0 PS01 published Dec 2023</a:t>
            </a:r>
          </a:p>
          <a:p>
            <a:pPr lvl="1"/>
            <a:r>
              <a:rPr lang="en-US" dirty="0"/>
              <a:t>16 domains</a:t>
            </a:r>
          </a:p>
          <a:p>
            <a:pPr lvl="1"/>
            <a:r>
              <a:rPr lang="en-US" dirty="0"/>
              <a:t>19,000 properties</a:t>
            </a:r>
          </a:p>
          <a:p>
            <a:pPr lvl="1"/>
            <a:r>
              <a:rPr lang="en-US" dirty="0"/>
              <a:t>10,000 types</a:t>
            </a:r>
          </a:p>
          <a:p>
            <a:pPr lvl="1"/>
            <a:r>
              <a:rPr lang="en-US" dirty="0"/>
              <a:t>110,000 code values</a:t>
            </a:r>
            <a:br>
              <a:rPr lang="en-US" dirty="0"/>
            </a:br>
            <a:endParaRPr lang="en-US" dirty="0"/>
          </a:p>
          <a:p>
            <a:r>
              <a:rPr lang="en-US" dirty="0"/>
              <a:t>NIEM Model 6.0 PS02 pending</a:t>
            </a:r>
          </a:p>
          <a:p>
            <a:pPr lvl="1"/>
            <a:r>
              <a:rPr lang="en-US" dirty="0"/>
              <a:t>Minor adjustments to the structures namespace to support NDR updates</a:t>
            </a:r>
          </a:p>
          <a:p>
            <a:pPr lvl="1"/>
            <a:r>
              <a:rPr lang="en-US" dirty="0"/>
              <a:t>Update internal draft version numbers</a:t>
            </a:r>
          </a:p>
          <a:p>
            <a:pPr lvl="1"/>
            <a:r>
              <a:rPr lang="en-US" dirty="0"/>
              <a:t>Bundle submission to PGB with NDR 6.0 PSD01 in December</a:t>
            </a:r>
          </a:p>
          <a:p>
            <a:endParaRPr lang="en-US"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8</a:t>
            </a:fld>
            <a:endParaRPr lang="en-US" dirty="0"/>
          </a:p>
        </p:txBody>
      </p:sp>
    </p:spTree>
    <p:extLst>
      <p:ext uri="{BB962C8B-B14F-4D97-AF65-F5344CB8AC3E}">
        <p14:creationId xmlns:p14="http://schemas.microsoft.com/office/powerpoint/2010/main" val="258314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065630" cy="1754326"/>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2"/>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customXml/itemProps3.xml><?xml version="1.0" encoding="utf-8"?>
<ds:datastoreItem xmlns:ds="http://schemas.openxmlformats.org/officeDocument/2006/customXml" ds:itemID="{64D6F7FA-A44B-4531-B619-52D10ADDC84A}">
  <ds:schemaRefs>
    <ds:schemaRef ds:uri="http://schemas.microsoft.com/sharepoint/v3/contenttype/forms"/>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13845</TotalTime>
  <Words>1694</Words>
  <Application>Microsoft Office PowerPoint</Application>
  <PresentationFormat>Widescreen</PresentationFormat>
  <Paragraphs>239</Paragraphs>
  <Slides>12</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Aptos</vt: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12 December 2024 Meeting</vt:lpstr>
      <vt:lpstr>12 DEC 2024 NBAC TSC Agenda     </vt:lpstr>
      <vt:lpstr>Venue</vt:lpstr>
      <vt:lpstr>PowerPoint Presentation</vt:lpstr>
      <vt:lpstr>PowerPoint Presentation</vt:lpstr>
      <vt:lpstr>NDR 6.0 Revision  </vt:lpstr>
      <vt:lpstr>NIEMOpen 6.0 Training</vt:lpstr>
      <vt:lpstr>Niem Model 6.0 Update</vt:lpstr>
      <vt:lpstr>Resources</vt:lpstr>
      <vt:lpstr>backup</vt:lpstr>
      <vt:lpstr>Niem API 2.0 and NIEM Toolbox – 1 </vt:lpstr>
      <vt:lpstr>Niem API 2.0 and NIEM Toolbox –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714</cp:revision>
  <cp:lastPrinted>2023-07-25T13:18:13Z</cp:lastPrinted>
  <dcterms:created xsi:type="dcterms:W3CDTF">2021-02-21T03:42:26Z</dcterms:created>
  <dcterms:modified xsi:type="dcterms:W3CDTF">2024-12-10T13:59:58Z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